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73" r:id="rId4"/>
    <p:sldId id="275" r:id="rId5"/>
    <p:sldId id="257" r:id="rId6"/>
    <p:sldId id="258" r:id="rId7"/>
    <p:sldId id="259" r:id="rId8"/>
    <p:sldId id="274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84" r:id="rId19"/>
    <p:sldId id="269" r:id="rId20"/>
    <p:sldId id="270" r:id="rId21"/>
    <p:sldId id="272" r:id="rId22"/>
    <p:sldId id="285" r:id="rId23"/>
    <p:sldId id="276" r:id="rId24"/>
    <p:sldId id="286" r:id="rId25"/>
    <p:sldId id="288" r:id="rId26"/>
    <p:sldId id="289" r:id="rId27"/>
    <p:sldId id="278" r:id="rId28"/>
    <p:sldId id="291" r:id="rId29"/>
    <p:sldId id="290" r:id="rId30"/>
    <p:sldId id="280" r:id="rId31"/>
    <p:sldId id="282" r:id="rId32"/>
    <p:sldId id="283" r:id="rId33"/>
    <p:sldId id="281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E22E-3596-4514-85CC-534582ED1E65}" type="datetimeFigureOut">
              <a:rPr lang="en-US" smtClean="0"/>
              <a:pPr/>
              <a:t>7/15/2010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434BF3-0E98-4394-9B42-C050D3ACCE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E22E-3596-4514-85CC-534582ED1E65}" type="datetimeFigureOut">
              <a:rPr lang="en-US" smtClean="0"/>
              <a:pPr/>
              <a:t>7/15/2010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4BF3-0E98-4394-9B42-C050D3ACC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E22E-3596-4514-85CC-534582ED1E65}" type="datetimeFigureOut">
              <a:rPr lang="en-US" smtClean="0"/>
              <a:pPr/>
              <a:t>7/15/2010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4BF3-0E98-4394-9B42-C050D3ACC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067E22E-3596-4514-85CC-534582ED1E65}" type="datetimeFigureOut">
              <a:rPr lang="en-US" smtClean="0"/>
              <a:pPr/>
              <a:t>7/15/2010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0434BF3-0E98-4394-9B42-C050D3ACCE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E22E-3596-4514-85CC-534582ED1E65}" type="datetimeFigureOut">
              <a:rPr lang="en-US" smtClean="0"/>
              <a:pPr/>
              <a:t>7/15/2010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4BF3-0E98-4394-9B42-C050D3ACCE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E22E-3596-4514-85CC-534582ED1E65}" type="datetimeFigureOut">
              <a:rPr lang="en-US" smtClean="0"/>
              <a:pPr/>
              <a:t>7/15/2010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4BF3-0E98-4394-9B42-C050D3ACCE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4BF3-0E98-4394-9B42-C050D3ACCE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E22E-3596-4514-85CC-534582ED1E65}" type="datetimeFigureOut">
              <a:rPr lang="en-US" smtClean="0"/>
              <a:pPr/>
              <a:t>7/15/2010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E22E-3596-4514-85CC-534582ED1E65}" type="datetimeFigureOut">
              <a:rPr lang="en-US" smtClean="0"/>
              <a:pPr/>
              <a:t>7/15/2010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4BF3-0E98-4394-9B42-C050D3ACCE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E22E-3596-4514-85CC-534582ED1E65}" type="datetimeFigureOut">
              <a:rPr lang="en-US" smtClean="0"/>
              <a:pPr/>
              <a:t>7/15/2010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4BF3-0E98-4394-9B42-C050D3ACC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067E22E-3596-4514-85CC-534582ED1E65}" type="datetimeFigureOut">
              <a:rPr lang="en-US" smtClean="0"/>
              <a:pPr/>
              <a:t>7/15/2010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0434BF3-0E98-4394-9B42-C050D3ACCE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E22E-3596-4514-85CC-534582ED1E65}" type="datetimeFigureOut">
              <a:rPr lang="en-US" smtClean="0"/>
              <a:pPr/>
              <a:t>7/15/2010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434BF3-0E98-4394-9B42-C050D3ACCE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067E22E-3596-4514-85CC-534582ED1E65}" type="datetimeFigureOut">
              <a:rPr lang="en-US" smtClean="0"/>
              <a:pPr/>
              <a:t>7/15/2010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0434BF3-0E98-4394-9B42-C050D3ACCE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wasp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Dusan</a:t>
            </a:r>
            <a:r>
              <a:rPr lang="en-US" dirty="0" smtClean="0"/>
              <a:t> </a:t>
            </a:r>
            <a:r>
              <a:rPr lang="en-US" dirty="0" err="1" smtClean="0"/>
              <a:t>Palider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Application Vulnerabilities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top 10 vulnerabilities</a:t>
            </a:r>
          </a:p>
          <a:p>
            <a:r>
              <a:rPr lang="en-US" dirty="0" smtClean="0"/>
              <a:t>updated every year</a:t>
            </a:r>
          </a:p>
          <a:p>
            <a:r>
              <a:rPr lang="en-US" dirty="0" smtClean="0"/>
              <a:t>for 2010:</a:t>
            </a:r>
          </a:p>
          <a:p>
            <a:pPr lvl="1"/>
            <a:r>
              <a:rPr lang="en-US" dirty="0" smtClean="0"/>
              <a:t>A1: Injection </a:t>
            </a:r>
          </a:p>
          <a:p>
            <a:pPr lvl="1"/>
            <a:r>
              <a:rPr lang="en-US" dirty="0" smtClean="0"/>
              <a:t>A2: Cross-Site Scripting (XSS) </a:t>
            </a:r>
          </a:p>
          <a:p>
            <a:pPr lvl="1"/>
            <a:r>
              <a:rPr lang="en-US" dirty="0" smtClean="0"/>
              <a:t>A3: Broken Authentication and Session Management </a:t>
            </a:r>
          </a:p>
          <a:p>
            <a:pPr lvl="1"/>
            <a:r>
              <a:rPr lang="en-US" dirty="0" smtClean="0"/>
              <a:t>A4: Insecure Direct Object References </a:t>
            </a:r>
          </a:p>
          <a:p>
            <a:pPr lvl="1"/>
            <a:r>
              <a:rPr lang="en-US" dirty="0" smtClean="0"/>
              <a:t>A5: Cross-Site Request Forgery (CSRF) </a:t>
            </a:r>
          </a:p>
          <a:p>
            <a:pPr lvl="1"/>
            <a:r>
              <a:rPr lang="en-US" dirty="0" smtClean="0"/>
              <a:t>A6: Security </a:t>
            </a:r>
            <a:r>
              <a:rPr lang="en-US" dirty="0" err="1" smtClean="0"/>
              <a:t>Misconfiguration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A7: Insecure Cryptographic Storage </a:t>
            </a:r>
          </a:p>
          <a:p>
            <a:pPr lvl="1"/>
            <a:r>
              <a:rPr lang="en-US" dirty="0" smtClean="0"/>
              <a:t>A8: Failure to Restrict URL Access </a:t>
            </a:r>
          </a:p>
          <a:p>
            <a:pPr lvl="1"/>
            <a:r>
              <a:rPr lang="en-US" dirty="0" smtClean="0"/>
              <a:t>A9: Insufficient Transport Layer Protection </a:t>
            </a:r>
          </a:p>
          <a:p>
            <a:pPr lvl="1"/>
            <a:r>
              <a:rPr lang="en-US" dirty="0" smtClean="0"/>
              <a:t>A10: </a:t>
            </a:r>
            <a:r>
              <a:rPr lang="en-US" dirty="0" err="1" smtClean="0"/>
              <a:t>Unvalidated</a:t>
            </a:r>
            <a:r>
              <a:rPr lang="en-US" dirty="0" smtClean="0"/>
              <a:t> Redirects and Forwards 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OWASP Top 10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What:</a:t>
            </a:r>
          </a:p>
          <a:p>
            <a:pPr lvl="1"/>
            <a:r>
              <a:rPr lang="en-US" dirty="0" smtClean="0"/>
              <a:t>attacker gets the application to carry out a command</a:t>
            </a:r>
            <a:endParaRPr lang="en-US" dirty="0" smtClean="0"/>
          </a:p>
          <a:p>
            <a:r>
              <a:rPr lang="en-US" dirty="0" smtClean="0"/>
              <a:t>How:</a:t>
            </a:r>
          </a:p>
          <a:p>
            <a:pPr lvl="1"/>
            <a:r>
              <a:rPr lang="en-US" dirty="0" smtClean="0"/>
              <a:t>we allow unsafe input to get into an interpreter &amp; execute it as a command</a:t>
            </a:r>
          </a:p>
          <a:p>
            <a:r>
              <a:rPr lang="en-US" dirty="0" smtClean="0"/>
              <a:t>What to do:</a:t>
            </a:r>
          </a:p>
          <a:p>
            <a:pPr lvl="1"/>
            <a:r>
              <a:rPr lang="en-US" dirty="0" smtClean="0"/>
              <a:t>canonicalize and validate </a:t>
            </a:r>
            <a:r>
              <a:rPr lang="en-US" dirty="0" smtClean="0"/>
              <a:t>user input</a:t>
            </a:r>
          </a:p>
          <a:p>
            <a:pPr lvl="1"/>
            <a:r>
              <a:rPr lang="en-US" dirty="0" smtClean="0"/>
              <a:t>encode application output</a:t>
            </a:r>
          </a:p>
          <a:p>
            <a:pPr lvl="1"/>
            <a:r>
              <a:rPr lang="en-US" dirty="0" smtClean="0"/>
              <a:t>use parameterized </a:t>
            </a:r>
            <a:r>
              <a:rPr lang="en-US" dirty="0" smtClean="0"/>
              <a:t>queries</a:t>
            </a:r>
          </a:p>
          <a:p>
            <a:pPr lvl="1"/>
            <a:r>
              <a:rPr lang="en-US" dirty="0" smtClean="0"/>
              <a:t>don’t call OS directly</a:t>
            </a:r>
          </a:p>
          <a:p>
            <a:pPr lvl="1"/>
            <a:r>
              <a:rPr lang="en-US" dirty="0" smtClean="0"/>
              <a:t>use ESAPI library</a:t>
            </a:r>
          </a:p>
          <a:p>
            <a:pPr lvl="1"/>
            <a:r>
              <a:rPr lang="en-US" dirty="0" smtClean="0"/>
              <a:t>use APIs that wrap OS</a:t>
            </a:r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A1 - Injection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What:</a:t>
            </a:r>
          </a:p>
          <a:p>
            <a:pPr lvl="1"/>
            <a:r>
              <a:rPr lang="en-US" dirty="0" smtClean="0"/>
              <a:t>attacker executes a </a:t>
            </a:r>
            <a:r>
              <a:rPr lang="en-US" dirty="0" smtClean="0"/>
              <a:t>script </a:t>
            </a:r>
            <a:r>
              <a:rPr lang="en-US" dirty="0" smtClean="0"/>
              <a:t>against </a:t>
            </a:r>
            <a:r>
              <a:rPr lang="en-US" dirty="0" smtClean="0"/>
              <a:t>a user</a:t>
            </a:r>
          </a:p>
          <a:p>
            <a:r>
              <a:rPr lang="en-US" dirty="0" smtClean="0"/>
              <a:t>How:</a:t>
            </a:r>
          </a:p>
          <a:p>
            <a:pPr lvl="1"/>
            <a:r>
              <a:rPr lang="en-US" dirty="0" smtClean="0"/>
              <a:t>we allow unsafe input </a:t>
            </a:r>
            <a:r>
              <a:rPr lang="en-US" dirty="0" smtClean="0"/>
              <a:t>containing a script to </a:t>
            </a:r>
            <a:r>
              <a:rPr lang="en-US" dirty="0" smtClean="0"/>
              <a:t>be carried out against an unsuspecting </a:t>
            </a:r>
            <a:r>
              <a:rPr lang="en-US" dirty="0" smtClean="0"/>
              <a:t>user visiting a website</a:t>
            </a:r>
            <a:endParaRPr lang="en-US" dirty="0" smtClean="0"/>
          </a:p>
          <a:p>
            <a:r>
              <a:rPr lang="en-US" dirty="0" smtClean="0"/>
              <a:t>What to do:</a:t>
            </a:r>
          </a:p>
          <a:p>
            <a:pPr lvl="1"/>
            <a:r>
              <a:rPr lang="en-US" dirty="0" smtClean="0"/>
              <a:t>canonicalize and validate </a:t>
            </a:r>
            <a:r>
              <a:rPr lang="en-US" dirty="0" smtClean="0"/>
              <a:t>user input</a:t>
            </a:r>
          </a:p>
          <a:p>
            <a:pPr lvl="1"/>
            <a:r>
              <a:rPr lang="en-US" dirty="0" smtClean="0"/>
              <a:t>encode application </a:t>
            </a:r>
            <a:r>
              <a:rPr lang="en-US" dirty="0" smtClean="0"/>
              <a:t>output</a:t>
            </a:r>
          </a:p>
          <a:p>
            <a:pPr lvl="1"/>
            <a:r>
              <a:rPr lang="en-US" dirty="0" smtClean="0"/>
              <a:t>use Microsoft’s </a:t>
            </a:r>
            <a:r>
              <a:rPr lang="en-US" dirty="0" err="1" smtClean="0"/>
              <a:t>AntiXSS</a:t>
            </a:r>
            <a:r>
              <a:rPr lang="en-US" dirty="0" smtClean="0"/>
              <a:t> library</a:t>
            </a:r>
          </a:p>
          <a:p>
            <a:pPr lvl="1"/>
            <a:r>
              <a:rPr lang="en-US" dirty="0" smtClean="0"/>
              <a:t>use ESAPI library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A2 – XSS (Cross-Site Scripting)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What:</a:t>
            </a:r>
          </a:p>
          <a:p>
            <a:pPr lvl="1"/>
            <a:r>
              <a:rPr lang="en-US" dirty="0" smtClean="0"/>
              <a:t>attacker manages to impersonate another user</a:t>
            </a:r>
          </a:p>
          <a:p>
            <a:r>
              <a:rPr lang="en-US" dirty="0" smtClean="0"/>
              <a:t>How:</a:t>
            </a:r>
          </a:p>
          <a:p>
            <a:pPr lvl="1"/>
            <a:r>
              <a:rPr lang="en-US" dirty="0" smtClean="0"/>
              <a:t>we do not manage the session properly or use an unsafe authentication</a:t>
            </a:r>
          </a:p>
          <a:p>
            <a:r>
              <a:rPr lang="en-US" dirty="0" smtClean="0"/>
              <a:t>What to do:</a:t>
            </a:r>
          </a:p>
          <a:p>
            <a:pPr lvl="1"/>
            <a:r>
              <a:rPr lang="en-US" dirty="0" smtClean="0"/>
              <a:t>clear out the session @ start and @ end</a:t>
            </a:r>
          </a:p>
          <a:p>
            <a:pPr lvl="1"/>
            <a:r>
              <a:rPr lang="en-US" dirty="0" smtClean="0"/>
              <a:t>do not store session ID in </a:t>
            </a:r>
            <a:r>
              <a:rPr lang="en-US" dirty="0" smtClean="0"/>
              <a:t>URL</a:t>
            </a:r>
          </a:p>
          <a:p>
            <a:pPr lvl="1"/>
            <a:r>
              <a:rPr lang="en-US" dirty="0" smtClean="0"/>
              <a:t>store and transport user credentials safely (SSL)</a:t>
            </a:r>
            <a:endParaRPr lang="en-US" dirty="0" smtClean="0"/>
          </a:p>
          <a:p>
            <a:pPr lvl="1"/>
            <a:r>
              <a:rPr lang="en-US" dirty="0" smtClean="0"/>
              <a:t>ask user to re-authenticate before carrying out a sensitive operation</a:t>
            </a:r>
          </a:p>
          <a:p>
            <a:pPr lvl="1"/>
            <a:r>
              <a:rPr lang="en-US" dirty="0" smtClean="0"/>
              <a:t>expire </a:t>
            </a:r>
            <a:r>
              <a:rPr lang="en-US" dirty="0" smtClean="0"/>
              <a:t>session after a timeout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A3 – Broken Authentication and Session Management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What:</a:t>
            </a:r>
          </a:p>
          <a:p>
            <a:pPr lvl="1"/>
            <a:r>
              <a:rPr lang="en-US" dirty="0" smtClean="0"/>
              <a:t>the application exposes a direct object reference to the attacker, which allows the attacker to attack the application</a:t>
            </a:r>
            <a:endParaRPr lang="en-US" dirty="0" smtClean="0"/>
          </a:p>
          <a:p>
            <a:r>
              <a:rPr lang="en-US" dirty="0" smtClean="0"/>
              <a:t>How:</a:t>
            </a:r>
          </a:p>
          <a:p>
            <a:pPr lvl="1"/>
            <a:r>
              <a:rPr lang="en-US" dirty="0" smtClean="0"/>
              <a:t>use identifiers (such as primary keys) in dropdowns/URLs/tables..</a:t>
            </a:r>
            <a:endParaRPr lang="en-US" dirty="0" smtClean="0"/>
          </a:p>
          <a:p>
            <a:r>
              <a:rPr lang="en-US" dirty="0" smtClean="0"/>
              <a:t>What to do:</a:t>
            </a:r>
          </a:p>
          <a:p>
            <a:pPr lvl="1"/>
            <a:r>
              <a:rPr lang="en-US" dirty="0" smtClean="0"/>
              <a:t>create a mapping, so that way you don’t expose objects</a:t>
            </a:r>
          </a:p>
          <a:p>
            <a:pPr lvl="1"/>
            <a:r>
              <a:rPr lang="en-US" dirty="0" smtClean="0"/>
              <a:t>verify input against a white list</a:t>
            </a:r>
          </a:p>
          <a:p>
            <a:pPr lvl="1"/>
            <a:r>
              <a:rPr lang="en-US" dirty="0" smtClean="0"/>
              <a:t>validate user permissions to the action that was requested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A4 – Insecure Direct Object Reference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What:</a:t>
            </a:r>
          </a:p>
          <a:p>
            <a:pPr lvl="1"/>
            <a:r>
              <a:rPr lang="en-US" dirty="0" smtClean="0"/>
              <a:t>attacker forces the browser to send a request to a target website</a:t>
            </a:r>
            <a:endParaRPr lang="en-US" dirty="0" smtClean="0"/>
          </a:p>
          <a:p>
            <a:r>
              <a:rPr lang="en-US" dirty="0" smtClean="0"/>
              <a:t>How:</a:t>
            </a:r>
          </a:p>
          <a:p>
            <a:pPr lvl="1"/>
            <a:r>
              <a:rPr lang="en-US" dirty="0" smtClean="0"/>
              <a:t>script is executed on the </a:t>
            </a:r>
            <a:r>
              <a:rPr lang="en-US" dirty="0" smtClean="0"/>
              <a:t>malicious </a:t>
            </a:r>
            <a:r>
              <a:rPr lang="en-US" dirty="0" smtClean="0"/>
              <a:t>site, hoping to attack the target one</a:t>
            </a:r>
            <a:endParaRPr lang="en-US" dirty="0" smtClean="0"/>
          </a:p>
          <a:p>
            <a:r>
              <a:rPr lang="en-US" dirty="0" smtClean="0"/>
              <a:t>What to do:</a:t>
            </a:r>
          </a:p>
          <a:p>
            <a:pPr lvl="1"/>
            <a:r>
              <a:rPr lang="en-US" dirty="0" smtClean="0"/>
              <a:t>re-authenticate before allowing a sensitive operation</a:t>
            </a:r>
          </a:p>
          <a:p>
            <a:pPr lvl="1"/>
            <a:r>
              <a:rPr lang="en-US" dirty="0" smtClean="0"/>
              <a:t>use a CSRF cookie to identify that the request is coming from your page &amp; verify it before processing</a:t>
            </a:r>
          </a:p>
          <a:p>
            <a:pPr lvl="1"/>
            <a:r>
              <a:rPr lang="en-US" dirty="0" smtClean="0"/>
              <a:t>use ESAPI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SessionID</a:t>
            </a:r>
            <a:r>
              <a:rPr lang="en-US" dirty="0" smtClean="0"/>
              <a:t> in </a:t>
            </a:r>
            <a:r>
              <a:rPr lang="en-US" dirty="0" err="1" smtClean="0"/>
              <a:t>Page.ViewStateUserKey</a:t>
            </a:r>
            <a:r>
              <a:rPr lang="en-US" dirty="0" smtClean="0"/>
              <a:t> and verify it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A5 – CSRF (Cross-Site Request Forgery)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What:</a:t>
            </a:r>
          </a:p>
          <a:p>
            <a:pPr lvl="1"/>
            <a:r>
              <a:rPr lang="en-US" dirty="0" smtClean="0"/>
              <a:t>default settings on an IIS/</a:t>
            </a:r>
            <a:r>
              <a:rPr lang="en-US" dirty="0" err="1" smtClean="0"/>
              <a:t>webserver</a:t>
            </a:r>
            <a:r>
              <a:rPr lang="en-US" dirty="0" smtClean="0"/>
              <a:t>/…</a:t>
            </a:r>
          </a:p>
          <a:p>
            <a:pPr lvl="1"/>
            <a:r>
              <a:rPr lang="en-US" dirty="0" smtClean="0"/>
              <a:t>leaking too much error information</a:t>
            </a:r>
            <a:endParaRPr lang="en-US" dirty="0" smtClean="0"/>
          </a:p>
          <a:p>
            <a:r>
              <a:rPr lang="en-US" dirty="0" smtClean="0"/>
              <a:t>How:</a:t>
            </a:r>
          </a:p>
          <a:p>
            <a:pPr lvl="1"/>
            <a:r>
              <a:rPr lang="en-US" dirty="0" smtClean="0"/>
              <a:t>The infrastructure was not configured properly.</a:t>
            </a:r>
          </a:p>
          <a:p>
            <a:pPr lvl="1"/>
            <a:r>
              <a:rPr lang="en-US" dirty="0" smtClean="0"/>
              <a:t>We did not create user-friendly error messages.</a:t>
            </a:r>
            <a:endParaRPr lang="en-US" dirty="0" smtClean="0"/>
          </a:p>
          <a:p>
            <a:r>
              <a:rPr lang="en-US" dirty="0" smtClean="0"/>
              <a:t>What to do:</a:t>
            </a:r>
          </a:p>
          <a:p>
            <a:pPr lvl="1"/>
            <a:r>
              <a:rPr lang="en-US" dirty="0" smtClean="0"/>
              <a:t>use custom errors in </a:t>
            </a:r>
            <a:r>
              <a:rPr lang="en-US" dirty="0" err="1" smtClean="0"/>
              <a:t>web.config</a:t>
            </a:r>
            <a:endParaRPr lang="en-US" dirty="0" smtClean="0"/>
          </a:p>
          <a:p>
            <a:pPr lvl="1"/>
            <a:r>
              <a:rPr lang="en-US" dirty="0" smtClean="0"/>
              <a:t>do not allow debugging in </a:t>
            </a:r>
            <a:r>
              <a:rPr lang="en-US" dirty="0" err="1" smtClean="0"/>
              <a:t>web.config</a:t>
            </a:r>
            <a:endParaRPr lang="en-US" dirty="0" smtClean="0"/>
          </a:p>
          <a:p>
            <a:pPr lvl="1"/>
            <a:r>
              <a:rPr lang="en-US" dirty="0" smtClean="0"/>
              <a:t>make sure all default accounts are disabled/protected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A6 – Security </a:t>
            </a:r>
            <a:r>
              <a:rPr lang="en-US" dirty="0" err="1" smtClean="0"/>
              <a:t>Misconfiguration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What:</a:t>
            </a:r>
          </a:p>
          <a:p>
            <a:pPr lvl="1"/>
            <a:r>
              <a:rPr lang="en-US" dirty="0" smtClean="0"/>
              <a:t>encrypted data gets hacked (or data was never encrypted)</a:t>
            </a:r>
            <a:endParaRPr lang="en-US" dirty="0" smtClean="0"/>
          </a:p>
          <a:p>
            <a:r>
              <a:rPr lang="en-US" dirty="0" smtClean="0"/>
              <a:t>How:</a:t>
            </a:r>
          </a:p>
          <a:p>
            <a:pPr lvl="1"/>
            <a:r>
              <a:rPr lang="en-US" dirty="0" smtClean="0"/>
              <a:t>we don’t use (or incorrectly use) </a:t>
            </a:r>
            <a:r>
              <a:rPr lang="en-US" dirty="0" smtClean="0"/>
              <a:t>encryption</a:t>
            </a:r>
            <a:endParaRPr lang="en-US" dirty="0" smtClean="0"/>
          </a:p>
          <a:p>
            <a:r>
              <a:rPr lang="en-US" dirty="0" smtClean="0"/>
              <a:t>What to do:</a:t>
            </a:r>
          </a:p>
          <a:p>
            <a:pPr lvl="1"/>
            <a:r>
              <a:rPr lang="en-US" dirty="0" smtClean="0"/>
              <a:t>do NOT write your own algorithm</a:t>
            </a:r>
          </a:p>
          <a:p>
            <a:pPr lvl="1"/>
            <a:r>
              <a:rPr lang="en-US" dirty="0" smtClean="0"/>
              <a:t>use hash of SHA-256 or better to hash passwords</a:t>
            </a:r>
          </a:p>
          <a:p>
            <a:pPr lvl="1"/>
            <a:r>
              <a:rPr lang="en-US" dirty="0" smtClean="0"/>
              <a:t>use AES, RSA to encrypt persisted data</a:t>
            </a:r>
          </a:p>
          <a:p>
            <a:pPr lvl="1"/>
            <a:r>
              <a:rPr lang="en-US" dirty="0" smtClean="0"/>
              <a:t>use ESAPI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A7 – Insecure Cryptographic Storage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What:</a:t>
            </a:r>
          </a:p>
          <a:p>
            <a:pPr lvl="1"/>
            <a:r>
              <a:rPr lang="en-US" dirty="0" smtClean="0"/>
              <a:t>a user “guesses” a link in our application</a:t>
            </a:r>
            <a:endParaRPr lang="en-US" dirty="0" smtClean="0"/>
          </a:p>
          <a:p>
            <a:r>
              <a:rPr lang="en-US" dirty="0" smtClean="0"/>
              <a:t>How:</a:t>
            </a:r>
          </a:p>
          <a:p>
            <a:pPr lvl="1"/>
            <a:r>
              <a:rPr lang="en-US" dirty="0" smtClean="0"/>
              <a:t>we do not check permissions for users landing on a page, but </a:t>
            </a:r>
            <a:r>
              <a:rPr lang="en-US" dirty="0" smtClean="0"/>
              <a:t>rely on the page being “invisible” in menus</a:t>
            </a:r>
            <a:endParaRPr lang="en-US" dirty="0" smtClean="0"/>
          </a:p>
          <a:p>
            <a:r>
              <a:rPr lang="en-US" dirty="0" smtClean="0"/>
              <a:t>What to do:</a:t>
            </a:r>
          </a:p>
          <a:p>
            <a:pPr lvl="1"/>
            <a:r>
              <a:rPr lang="en-US" dirty="0" smtClean="0"/>
              <a:t>block access to files never used in IIS</a:t>
            </a:r>
          </a:p>
          <a:p>
            <a:pPr lvl="1"/>
            <a:r>
              <a:rPr lang="en-US" dirty="0" smtClean="0"/>
              <a:t>use a permission matrix</a:t>
            </a:r>
          </a:p>
          <a:p>
            <a:pPr lvl="1"/>
            <a:r>
              <a:rPr lang="en-US" dirty="0" smtClean="0"/>
              <a:t>always validate role on </a:t>
            </a:r>
            <a:r>
              <a:rPr lang="en-US" dirty="0" err="1" smtClean="0"/>
              <a:t>PageLoad</a:t>
            </a:r>
            <a:endParaRPr lang="en-US" dirty="0" smtClean="0"/>
          </a:p>
          <a:p>
            <a:pPr lvl="1"/>
            <a:r>
              <a:rPr lang="en-US" dirty="0" smtClean="0"/>
              <a:t>do NOT hide, but DISABLE links/buttons to screens that the user should not see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A8 – Failure To Restrict URL Access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What:</a:t>
            </a:r>
          </a:p>
          <a:p>
            <a:pPr lvl="1"/>
            <a:r>
              <a:rPr lang="en-US" dirty="0" smtClean="0"/>
              <a:t>credentials or other data gets hacked while in transport</a:t>
            </a:r>
            <a:endParaRPr lang="en-US" dirty="0" smtClean="0"/>
          </a:p>
          <a:p>
            <a:r>
              <a:rPr lang="en-US" dirty="0" smtClean="0"/>
              <a:t>How:</a:t>
            </a:r>
          </a:p>
          <a:p>
            <a:pPr lvl="1"/>
            <a:r>
              <a:rPr lang="en-US" dirty="0" smtClean="0"/>
              <a:t>did not use SSL or encryption (or weak encryption) to protect the data</a:t>
            </a:r>
            <a:endParaRPr lang="en-US" dirty="0" smtClean="0"/>
          </a:p>
          <a:p>
            <a:r>
              <a:rPr lang="en-US" dirty="0" smtClean="0"/>
              <a:t>What to do:</a:t>
            </a:r>
          </a:p>
          <a:p>
            <a:pPr lvl="1"/>
            <a:r>
              <a:rPr lang="en-US" dirty="0" smtClean="0"/>
              <a:t>use SSL when sending sensitive data/passwords</a:t>
            </a:r>
          </a:p>
          <a:p>
            <a:pPr lvl="1"/>
            <a:r>
              <a:rPr lang="en-US" dirty="0" smtClean="0"/>
              <a:t>use a secure SQL server connection (Encrypt=Yes)</a:t>
            </a:r>
            <a:endParaRPr lang="en-US" dirty="0" smtClean="0"/>
          </a:p>
          <a:p>
            <a:pPr lvl="1"/>
            <a:r>
              <a:rPr lang="en-US" dirty="0" smtClean="0"/>
              <a:t>use correct encryption</a:t>
            </a:r>
          </a:p>
          <a:p>
            <a:pPr lvl="1"/>
            <a:r>
              <a:rPr lang="en-US" dirty="0" smtClean="0"/>
              <a:t>use ESAPI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A9 – Insufficient Transport Layer Protection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Do not try any of the techniques discussed in this presentation on a system you do not own.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It is illegal and you will get caught.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What:</a:t>
            </a:r>
          </a:p>
          <a:p>
            <a:pPr lvl="1"/>
            <a:r>
              <a:rPr lang="en-US" dirty="0" smtClean="0"/>
              <a:t>site is tricked into redirecting a user to an unsafe site</a:t>
            </a:r>
            <a:endParaRPr lang="en-US" dirty="0" smtClean="0"/>
          </a:p>
          <a:p>
            <a:r>
              <a:rPr lang="en-US" dirty="0" smtClean="0"/>
              <a:t>How:</a:t>
            </a:r>
          </a:p>
          <a:p>
            <a:pPr lvl="1"/>
            <a:r>
              <a:rPr lang="en-US" dirty="0" smtClean="0"/>
              <a:t>we did not validate our forward, and an attacker tricked the site into forwarding somewhere else</a:t>
            </a:r>
            <a:endParaRPr lang="en-US" dirty="0" smtClean="0"/>
          </a:p>
          <a:p>
            <a:r>
              <a:rPr lang="en-US" dirty="0" smtClean="0"/>
              <a:t>What to do:</a:t>
            </a:r>
          </a:p>
          <a:p>
            <a:pPr lvl="1"/>
            <a:r>
              <a:rPr lang="en-US" dirty="0" smtClean="0"/>
              <a:t>do not forward</a:t>
            </a:r>
          </a:p>
          <a:p>
            <a:pPr lvl="1"/>
            <a:r>
              <a:rPr lang="en-US" dirty="0" smtClean="0"/>
              <a:t>if you have to forward, don’t combine the link w/ user input</a:t>
            </a:r>
          </a:p>
          <a:p>
            <a:pPr lvl="1"/>
            <a:r>
              <a:rPr lang="en-US" dirty="0" smtClean="0"/>
              <a:t>check that the domain of the site matches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A10 – </a:t>
            </a:r>
            <a:r>
              <a:rPr lang="en-US" dirty="0" err="1" smtClean="0"/>
              <a:t>Unvalidated</a:t>
            </a:r>
            <a:r>
              <a:rPr lang="en-US" dirty="0" smtClean="0"/>
              <a:t> Redirects and Forwards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Injection &amp; XSS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an attacker supplied text be passed into an interpreter, where the interpreter runs it as a command, instead of treating it as a parameter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Injection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SQL </a:t>
            </a:r>
            <a:r>
              <a:rPr lang="en-US" dirty="0" smtClean="0"/>
              <a:t>injection</a:t>
            </a:r>
          </a:p>
          <a:p>
            <a:r>
              <a:rPr lang="en-US" dirty="0" smtClean="0"/>
              <a:t>OS injection</a:t>
            </a:r>
          </a:p>
          <a:p>
            <a:r>
              <a:rPr lang="en-US" dirty="0" smtClean="0"/>
              <a:t>SOAP injection</a:t>
            </a:r>
          </a:p>
          <a:p>
            <a:r>
              <a:rPr lang="en-US" dirty="0" err="1" smtClean="0"/>
              <a:t>Xpath</a:t>
            </a:r>
            <a:r>
              <a:rPr lang="en-US" dirty="0" smtClean="0"/>
              <a:t> injection</a:t>
            </a:r>
          </a:p>
          <a:p>
            <a:r>
              <a:rPr lang="en-US" dirty="0" smtClean="0"/>
              <a:t>LDAP injection</a:t>
            </a:r>
          </a:p>
          <a:p>
            <a:r>
              <a:rPr lang="en-US" dirty="0" smtClean="0"/>
              <a:t>SMTP injection</a:t>
            </a:r>
            <a:endParaRPr lang="en-US" dirty="0" smtClean="0"/>
          </a:p>
          <a:p>
            <a:r>
              <a:rPr lang="en-US" dirty="0" smtClean="0"/>
              <a:t>XML injection</a:t>
            </a:r>
          </a:p>
          <a:p>
            <a:r>
              <a:rPr lang="en-US" dirty="0" smtClean="0"/>
              <a:t>JS injection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 types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dirty="0" smtClean="0"/>
              <a:t>“</a:t>
            </a:r>
            <a:r>
              <a:rPr lang="en-US" dirty="0" smtClean="0"/>
              <a:t>select * from users where </a:t>
            </a:r>
            <a:r>
              <a:rPr lang="en-US" dirty="0" err="1" smtClean="0"/>
              <a:t>userID</a:t>
            </a:r>
            <a:r>
              <a:rPr lang="en-US" dirty="0" smtClean="0"/>
              <a:t> = ‘” + </a:t>
            </a:r>
            <a:r>
              <a:rPr lang="en-US" dirty="0" err="1" smtClean="0"/>
              <a:t>userFromSite</a:t>
            </a:r>
            <a:r>
              <a:rPr lang="en-US" dirty="0" smtClean="0"/>
              <a:t> + “’”</a:t>
            </a:r>
          </a:p>
          <a:p>
            <a:pPr lvl="2"/>
            <a:r>
              <a:rPr lang="en-US" dirty="0" smtClean="0"/>
              <a:t>if </a:t>
            </a:r>
            <a:r>
              <a:rPr lang="en-US" dirty="0" err="1" smtClean="0"/>
              <a:t>userFromSite</a:t>
            </a:r>
            <a:r>
              <a:rPr lang="en-US" dirty="0" smtClean="0"/>
              <a:t> is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aaa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’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OR ‘1’ = ‘1</a:t>
            </a:r>
          </a:p>
          <a:p>
            <a:pPr lvl="2"/>
            <a:r>
              <a:rPr lang="en-US" dirty="0" smtClean="0"/>
              <a:t>if </a:t>
            </a:r>
            <a:r>
              <a:rPr lang="en-US" dirty="0" err="1" smtClean="0"/>
              <a:t>userFromSite</a:t>
            </a:r>
            <a:r>
              <a:rPr lang="en-US" dirty="0" smtClean="0"/>
              <a:t> is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aaa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’;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DROP TABLE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users;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--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SQL Injection example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“move file1.txt “ + </a:t>
            </a:r>
            <a:r>
              <a:rPr lang="en-US" dirty="0" err="1" smtClean="0"/>
              <a:t>fileNameFromUser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fileNameFromUser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file2.txt &amp; delete c:\*.* \quiet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OS Injection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SQL Injection Code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injection – JS is executed against a user (web browser acting as an interpreter)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Site Scripting XSS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&lt;SCRIPT&gt;alert(‘Hello’);&lt;/SCRIPT&gt;</a:t>
            </a:r>
          </a:p>
          <a:p>
            <a:r>
              <a:rPr lang="en-US" dirty="0" smtClean="0"/>
              <a:t>&lt;SCRIPT&gt;alert(</a:t>
            </a:r>
            <a:r>
              <a:rPr lang="en-US" dirty="0" err="1" smtClean="0"/>
              <a:t>document.cookie</a:t>
            </a:r>
            <a:r>
              <a:rPr lang="en-US" dirty="0" smtClean="0"/>
              <a:t>);&lt;/SCRIPT&gt;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XSS Example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XSS Code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OWASP &amp; OWASP Top 10</a:t>
            </a:r>
          </a:p>
          <a:p>
            <a:r>
              <a:rPr lang="en-US" dirty="0" smtClean="0"/>
              <a:t>More on Injection &amp; XSS</a:t>
            </a:r>
          </a:p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Where to go from here?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never </a:t>
            </a:r>
            <a:r>
              <a:rPr lang="en-US" dirty="0" smtClean="0"/>
              <a:t>trust user </a:t>
            </a:r>
            <a:r>
              <a:rPr lang="en-US" dirty="0" smtClean="0"/>
              <a:t>input</a:t>
            </a:r>
          </a:p>
          <a:p>
            <a:r>
              <a:rPr lang="en-US" dirty="0" smtClean="0"/>
              <a:t>canonicalize user input (convert to a known encoding)</a:t>
            </a:r>
            <a:endParaRPr lang="en-US" dirty="0" smtClean="0"/>
          </a:p>
          <a:p>
            <a:r>
              <a:rPr lang="en-US" dirty="0" smtClean="0"/>
              <a:t>validate user input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on the server </a:t>
            </a:r>
            <a:r>
              <a:rPr lang="en-US" dirty="0" smtClean="0"/>
              <a:t>(white list)</a:t>
            </a:r>
          </a:p>
          <a:p>
            <a:pPr lvl="1"/>
            <a:r>
              <a:rPr lang="en-US" dirty="0" smtClean="0"/>
              <a:t>if fails, reject, do not filter</a:t>
            </a:r>
          </a:p>
          <a:p>
            <a:r>
              <a:rPr lang="en-US" dirty="0" smtClean="0"/>
              <a:t>encode data being shown to the user</a:t>
            </a:r>
          </a:p>
          <a:p>
            <a:r>
              <a:rPr lang="en-US" dirty="0" smtClean="0"/>
              <a:t>always use parameterized queries</a:t>
            </a:r>
          </a:p>
          <a:p>
            <a:r>
              <a:rPr lang="en-US" dirty="0" smtClean="0"/>
              <a:t>use </a:t>
            </a:r>
            <a:r>
              <a:rPr lang="en-US" dirty="0" smtClean="0"/>
              <a:t>prepared statements as much as you can</a:t>
            </a:r>
          </a:p>
          <a:p>
            <a:pPr lvl="1"/>
            <a:r>
              <a:rPr lang="en-US" dirty="0" smtClean="0"/>
              <a:t>do not generate them dynamically</a:t>
            </a:r>
          </a:p>
          <a:p>
            <a:r>
              <a:rPr lang="en-US" dirty="0" smtClean="0"/>
              <a:t>use existing APIs instead of direct calls to OS/other interpreters</a:t>
            </a:r>
          </a:p>
          <a:p>
            <a:r>
              <a:rPr lang="en-US" dirty="0" smtClean="0"/>
              <a:t>restrict </a:t>
            </a:r>
            <a:r>
              <a:rPr lang="en-US" dirty="0" smtClean="0"/>
              <a:t>access as much as possible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never trust the user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Safe Practices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Owasp</a:t>
            </a:r>
            <a:r>
              <a:rPr lang="en-US" dirty="0" smtClean="0"/>
              <a:t> &amp; ESAPI – </a:t>
            </a:r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</a:rPr>
              <a:t>www.owasp.org</a:t>
            </a:r>
            <a:r>
              <a:rPr lang="en-US" dirty="0" smtClean="0"/>
              <a:t> 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Resources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Questions?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I care?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use the internet?</a:t>
            </a:r>
          </a:p>
          <a:p>
            <a:r>
              <a:rPr lang="en-US" dirty="0" smtClean="0"/>
              <a:t>visit forums?</a:t>
            </a:r>
          </a:p>
          <a:p>
            <a:r>
              <a:rPr lang="en-US" dirty="0" smtClean="0"/>
              <a:t>use multiple tabs in your browser?</a:t>
            </a:r>
          </a:p>
          <a:p>
            <a:r>
              <a:rPr lang="en-US" dirty="0" smtClean="0"/>
              <a:t>use online banking?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I care?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logged into your bank</a:t>
            </a:r>
          </a:p>
          <a:p>
            <a:r>
              <a:rPr lang="en-US" dirty="0" smtClean="0"/>
              <a:t>in a separate tab you visit a forum (or a webpage)</a:t>
            </a:r>
          </a:p>
          <a:p>
            <a:r>
              <a:rPr lang="en-US" dirty="0" smtClean="0"/>
              <a:t>in the forum/page someone placed a JS code that executes and transfers money out of your account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quick example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very unsafe forum site or an evil page</a:t>
            </a:r>
          </a:p>
          <a:p>
            <a:pPr lvl="1"/>
            <a:r>
              <a:rPr lang="en-US" dirty="0" smtClean="0"/>
              <a:t>allows you to upload the script</a:t>
            </a:r>
          </a:p>
          <a:p>
            <a:r>
              <a:rPr lang="en-US" dirty="0" smtClean="0"/>
              <a:t>slightly unsafe bank site</a:t>
            </a:r>
          </a:p>
          <a:p>
            <a:pPr lvl="1"/>
            <a:r>
              <a:rPr lang="en-US" dirty="0" smtClean="0"/>
              <a:t>allows the script to execute.. but there may not be much the bank can do here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code specific to a bank</a:t>
            </a:r>
          </a:p>
          <a:p>
            <a:pPr lvl="1"/>
            <a:r>
              <a:rPr lang="en-US" dirty="0" smtClean="0"/>
              <a:t>which bank?</a:t>
            </a:r>
          </a:p>
          <a:p>
            <a:pPr lvl="2"/>
            <a:r>
              <a:rPr lang="en-US" dirty="0" smtClean="0"/>
              <a:t>HSBC</a:t>
            </a:r>
          </a:p>
          <a:p>
            <a:pPr lvl="2"/>
            <a:r>
              <a:rPr lang="en-US" dirty="0" smtClean="0"/>
              <a:t>Key Bank</a:t>
            </a:r>
          </a:p>
          <a:p>
            <a:pPr lvl="2"/>
            <a:r>
              <a:rPr lang="en-US" dirty="0" smtClean="0"/>
              <a:t>Chase</a:t>
            </a:r>
          </a:p>
          <a:p>
            <a:pPr lvl="2"/>
            <a:r>
              <a:rPr lang="en-US" dirty="0" smtClean="0"/>
              <a:t>Bank Of America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</a:t>
            </a:r>
            <a:r>
              <a:rPr lang="en-US" dirty="0" smtClean="0"/>
              <a:t>o what do I do?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www.owasp.org</a:t>
            </a:r>
            <a:endParaRPr lang="en-US" dirty="0" smtClean="0"/>
          </a:p>
          <a:p>
            <a:r>
              <a:rPr lang="en-US" dirty="0" smtClean="0"/>
              <a:t>The Open Web Application Security Project</a:t>
            </a:r>
          </a:p>
          <a:p>
            <a:r>
              <a:rPr lang="en-US" dirty="0" smtClean="0"/>
              <a:t>“a … not-for-profit worldwide charitable organization focused on improving the security of application software”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OWASP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78</TotalTime>
  <Words>1163</Words>
  <Application>Microsoft Office PowerPoint</Application>
  <PresentationFormat>On-screen Show (4:3)</PresentationFormat>
  <Paragraphs>199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Paper</vt:lpstr>
      <vt:lpstr>Web Application Vulnerabilities</vt:lpstr>
      <vt:lpstr>Warning</vt:lpstr>
      <vt:lpstr>Agenda</vt:lpstr>
      <vt:lpstr>Why do I care?</vt:lpstr>
      <vt:lpstr>Why do I care?</vt:lpstr>
      <vt:lpstr>A quick example</vt:lpstr>
      <vt:lpstr>How?</vt:lpstr>
      <vt:lpstr>So what do I do?</vt:lpstr>
      <vt:lpstr>OWASP</vt:lpstr>
      <vt:lpstr>OWASP Top 10</vt:lpstr>
      <vt:lpstr>A1 - Injection</vt:lpstr>
      <vt:lpstr>A2 – XSS (Cross-Site Scripting)</vt:lpstr>
      <vt:lpstr>A3 – Broken Authentication and Session Management</vt:lpstr>
      <vt:lpstr>A4 – Insecure Direct Object Reference</vt:lpstr>
      <vt:lpstr>A5 – CSRF (Cross-Site Request Forgery)</vt:lpstr>
      <vt:lpstr>A6 – Security Misconfiguration</vt:lpstr>
      <vt:lpstr>A7 – Insecure Cryptographic Storage</vt:lpstr>
      <vt:lpstr>A8 – Failure To Restrict URL Access</vt:lpstr>
      <vt:lpstr>A9 – Insufficient Transport Layer Protection</vt:lpstr>
      <vt:lpstr>A10 – Unvalidated Redirects and Forwards</vt:lpstr>
      <vt:lpstr>More on Injection &amp; XSS</vt:lpstr>
      <vt:lpstr>Injection</vt:lpstr>
      <vt:lpstr>Injection types</vt:lpstr>
      <vt:lpstr>SQL Injection example</vt:lpstr>
      <vt:lpstr>OS Injection</vt:lpstr>
      <vt:lpstr>SQL Injection Code</vt:lpstr>
      <vt:lpstr>Cross Site Scripting XSS</vt:lpstr>
      <vt:lpstr>XSS Example</vt:lpstr>
      <vt:lpstr>XSS Code</vt:lpstr>
      <vt:lpstr>Where to go from here?</vt:lpstr>
      <vt:lpstr>Safe Practices</vt:lpstr>
      <vt:lpstr>Resources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Application Security</dc:title>
  <dc:creator>doomHmmr</dc:creator>
  <cp:lastModifiedBy>doomHmmr</cp:lastModifiedBy>
  <cp:revision>30</cp:revision>
  <dcterms:created xsi:type="dcterms:W3CDTF">2010-06-29T19:04:58Z</dcterms:created>
  <dcterms:modified xsi:type="dcterms:W3CDTF">2010-07-15T21:48:40Z</dcterms:modified>
</cp:coreProperties>
</file>